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GillSans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d847dca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d847dca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19d9dae1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19d9dae1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19d9dae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19d9dae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a0f49934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a0f49934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19d9dae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19d9dae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e89ccf06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e89ccf06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e89ccf0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e89ccf0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e89ccf06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e89ccf06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7319a6a4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7319a6a4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e89ccf06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e89ccf06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7319a6a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37319a6a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a0f4993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0a0f4993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d847dca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d847dca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32d038f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32d038f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2d038f9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32d038f9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d847dcab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d847dcab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2d038f9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32d038f9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32d038f90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32d038f90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7319a6a4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7319a6a4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a0f4993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a0f4993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19d9dae1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19d9dae1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7319a6a4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7319a6a4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a0f4993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a0f4993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generic visual representations and allowing zero-shot transfer to a variety of downstream classification tasks via prompting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7319a6a4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7319a6a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d847dcab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d847dca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457200" y="1104901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4648200" y="1104902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17" name="Google Shape;17;p2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sidebar">
  <p:cSld name="Content and sideba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idx="1" type="body"/>
          </p:nvPr>
        </p:nvSpPr>
        <p:spPr>
          <a:xfrm>
            <a:off x="6245504" y="1782939"/>
            <a:ext cx="2441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6245504" y="2310651"/>
            <a:ext cx="2441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4" name="Google Shape;104;p11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105" name="Google Shape;105;p11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108" name="Google Shape;108;p11"/>
          <p:cNvCxnSpPr/>
          <p:nvPr/>
        </p:nvCxnSpPr>
        <p:spPr>
          <a:xfrm>
            <a:off x="5908842" y="1099987"/>
            <a:ext cx="0" cy="359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1"/>
          <p:cNvSpPr txBox="1"/>
          <p:nvPr>
            <p:ph idx="3" type="body"/>
          </p:nvPr>
        </p:nvSpPr>
        <p:spPr>
          <a:xfrm>
            <a:off x="310153" y="1485149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0" name="Google Shape;110;p11"/>
          <p:cNvSpPr txBox="1"/>
          <p:nvPr>
            <p:ph idx="4" type="body"/>
          </p:nvPr>
        </p:nvSpPr>
        <p:spPr>
          <a:xfrm>
            <a:off x="310153" y="1808339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1" name="Google Shape;111;p11"/>
          <p:cNvSpPr txBox="1"/>
          <p:nvPr>
            <p:ph idx="5" type="body"/>
          </p:nvPr>
        </p:nvSpPr>
        <p:spPr>
          <a:xfrm>
            <a:off x="310153" y="2353690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2" name="Google Shape;112;p11"/>
          <p:cNvSpPr txBox="1"/>
          <p:nvPr>
            <p:ph idx="6" type="body"/>
          </p:nvPr>
        </p:nvSpPr>
        <p:spPr>
          <a:xfrm>
            <a:off x="310153" y="2676880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3" name="Google Shape;113;p11"/>
          <p:cNvSpPr txBox="1"/>
          <p:nvPr>
            <p:ph idx="7" type="body"/>
          </p:nvPr>
        </p:nvSpPr>
        <p:spPr>
          <a:xfrm>
            <a:off x="310153" y="3191891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4" name="Google Shape;114;p11"/>
          <p:cNvSpPr txBox="1"/>
          <p:nvPr>
            <p:ph idx="8" type="body"/>
          </p:nvPr>
        </p:nvSpPr>
        <p:spPr>
          <a:xfrm>
            <a:off x="310153" y="3515080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5" name="Google Shape;115;p11"/>
          <p:cNvSpPr txBox="1"/>
          <p:nvPr>
            <p:ph idx="9" type="body"/>
          </p:nvPr>
        </p:nvSpPr>
        <p:spPr>
          <a:xfrm>
            <a:off x="309033" y="965867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00144D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" name="Google Shape;119;p12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120" name="Google Shape;120;p12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39890" y="4582584"/>
            <a:ext cx="2229600" cy="3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4"/>
          <p:cNvSpPr/>
          <p:nvPr>
            <p:ph idx="2" type="pic"/>
          </p:nvPr>
        </p:nvSpPr>
        <p:spPr>
          <a:xfrm>
            <a:off x="-25400" y="1011585"/>
            <a:ext cx="9186300" cy="41382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4"/>
          <p:cNvSpPr/>
          <p:nvPr/>
        </p:nvSpPr>
        <p:spPr>
          <a:xfrm>
            <a:off x="-21167" y="-3292"/>
            <a:ext cx="9178800" cy="96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14"/>
          <p:cNvSpPr txBox="1"/>
          <p:nvPr>
            <p:ph idx="1" type="body"/>
          </p:nvPr>
        </p:nvSpPr>
        <p:spPr>
          <a:xfrm>
            <a:off x="465844" y="231431"/>
            <a:ext cx="8220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0" name="Google Shape;130;p1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1" name="Google Shape;131;p14"/>
          <p:cNvGrpSpPr/>
          <p:nvPr/>
        </p:nvGrpSpPr>
        <p:grpSpPr>
          <a:xfrm>
            <a:off x="-21145" y="964075"/>
            <a:ext cx="9176117" cy="47487"/>
            <a:chOff x="685800" y="1794746"/>
            <a:chExt cx="7772418" cy="179400"/>
          </a:xfrm>
        </p:grpSpPr>
        <p:sp>
          <p:nvSpPr>
            <p:cNvPr id="132" name="Google Shape;132;p1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>
            <a:off x="239890" y="4582584"/>
            <a:ext cx="2229600" cy="3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15"/>
          <p:cNvSpPr/>
          <p:nvPr>
            <p:ph idx="2" type="pic"/>
          </p:nvPr>
        </p:nvSpPr>
        <p:spPr>
          <a:xfrm>
            <a:off x="-25400" y="0"/>
            <a:ext cx="9186300" cy="41859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/>
          <p:nvPr/>
        </p:nvSpPr>
        <p:spPr>
          <a:xfrm>
            <a:off x="-42334" y="4233333"/>
            <a:ext cx="9242700" cy="91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15"/>
          <p:cNvSpPr txBox="1"/>
          <p:nvPr>
            <p:ph idx="1" type="body"/>
          </p:nvPr>
        </p:nvSpPr>
        <p:spPr>
          <a:xfrm>
            <a:off x="465844" y="4471115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-42331" y="4185823"/>
            <a:ext cx="9203320" cy="47487"/>
            <a:chOff x="685800" y="1794746"/>
            <a:chExt cx="7772418" cy="179400"/>
          </a:xfrm>
        </p:grpSpPr>
        <p:sp>
          <p:nvSpPr>
            <p:cNvPr id="142" name="Google Shape;142;p1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/>
          <p:nvPr/>
        </p:nvSpPr>
        <p:spPr>
          <a:xfrm>
            <a:off x="312460" y="4593469"/>
            <a:ext cx="2229600" cy="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16"/>
          <p:cNvSpPr/>
          <p:nvPr>
            <p:ph idx="2" type="pic"/>
          </p:nvPr>
        </p:nvSpPr>
        <p:spPr>
          <a:xfrm>
            <a:off x="-14817" y="0"/>
            <a:ext cx="9186300" cy="41859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465844" y="4471115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-42331" y="4185823"/>
            <a:ext cx="9203320" cy="47487"/>
            <a:chOff x="685800" y="1794746"/>
            <a:chExt cx="7772418" cy="179400"/>
          </a:xfrm>
        </p:grpSpPr>
        <p:sp>
          <p:nvSpPr>
            <p:cNvPr id="151" name="Google Shape;151;p16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Venn Diagram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1509610" y="1196952"/>
            <a:ext cx="3931800" cy="353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3671595" y="1186553"/>
            <a:ext cx="3931800" cy="3538800"/>
          </a:xfrm>
          <a:prstGeom prst="ellipse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>
            <p:ph type="title"/>
          </p:nvPr>
        </p:nvSpPr>
        <p:spPr>
          <a:xfrm>
            <a:off x="1622280" y="2589950"/>
            <a:ext cx="1947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b="0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" name="Google Shape;159;p17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160" name="Google Shape;160;p1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310153" y="0"/>
            <a:ext cx="79866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2" type="body"/>
          </p:nvPr>
        </p:nvSpPr>
        <p:spPr>
          <a:xfrm>
            <a:off x="35697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3" type="body"/>
          </p:nvPr>
        </p:nvSpPr>
        <p:spPr>
          <a:xfrm>
            <a:off x="55382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">
  <p:cSld name="Metric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" name="Google Shape;169;p18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170" name="Google Shape;170;p1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3" name="Google Shape;173;p18"/>
          <p:cNvSpPr/>
          <p:nvPr/>
        </p:nvSpPr>
        <p:spPr>
          <a:xfrm>
            <a:off x="457201" y="1110132"/>
            <a:ext cx="2198400" cy="10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457200" y="1110132"/>
            <a:ext cx="21984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5" name="Google Shape;175;p18"/>
          <p:cNvGrpSpPr/>
          <p:nvPr/>
        </p:nvGrpSpPr>
        <p:grpSpPr>
          <a:xfrm>
            <a:off x="457198" y="2210968"/>
            <a:ext cx="3035401" cy="1029825"/>
            <a:chOff x="457198" y="2913323"/>
            <a:chExt cx="3035401" cy="1373100"/>
          </a:xfrm>
        </p:grpSpPr>
        <p:sp>
          <p:nvSpPr>
            <p:cNvPr id="176" name="Google Shape;176;p18"/>
            <p:cNvSpPr/>
            <p:nvPr/>
          </p:nvSpPr>
          <p:spPr>
            <a:xfrm>
              <a:off x="457199" y="2913323"/>
              <a:ext cx="3035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457198" y="2913323"/>
              <a:ext cx="30354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457199" y="3303505"/>
            <a:ext cx="8181900" cy="1029825"/>
            <a:chOff x="457199" y="4370039"/>
            <a:chExt cx="8181900" cy="1373100"/>
          </a:xfrm>
        </p:grpSpPr>
        <p:sp>
          <p:nvSpPr>
            <p:cNvPr id="179" name="Google Shape;179;p18"/>
            <p:cNvSpPr/>
            <p:nvPr/>
          </p:nvSpPr>
          <p:spPr>
            <a:xfrm>
              <a:off x="457199" y="4370039"/>
              <a:ext cx="81819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457199" y="4370039"/>
              <a:ext cx="8181900" cy="63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2746375" y="1110132"/>
            <a:ext cx="2762400" cy="1029825"/>
            <a:chOff x="2746375" y="1480176"/>
            <a:chExt cx="2762400" cy="1373100"/>
          </a:xfrm>
        </p:grpSpPr>
        <p:sp>
          <p:nvSpPr>
            <p:cNvPr id="182" name="Google Shape;182;p18"/>
            <p:cNvSpPr/>
            <p:nvPr/>
          </p:nvSpPr>
          <p:spPr>
            <a:xfrm>
              <a:off x="2746375" y="1480176"/>
              <a:ext cx="2762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746375" y="1480176"/>
              <a:ext cx="27624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4" name="Google Shape;184;p18"/>
          <p:cNvGrpSpPr/>
          <p:nvPr/>
        </p:nvGrpSpPr>
        <p:grpSpPr>
          <a:xfrm>
            <a:off x="5611034" y="1110132"/>
            <a:ext cx="3027927" cy="1029825"/>
            <a:chOff x="5556249" y="1480176"/>
            <a:chExt cx="3082801" cy="1373100"/>
          </a:xfrm>
        </p:grpSpPr>
        <p:sp>
          <p:nvSpPr>
            <p:cNvPr id="185" name="Google Shape;185;p18"/>
            <p:cNvSpPr/>
            <p:nvPr/>
          </p:nvSpPr>
          <p:spPr>
            <a:xfrm>
              <a:off x="5556250" y="1480176"/>
              <a:ext cx="30828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5556249" y="1480176"/>
              <a:ext cx="30828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7" name="Google Shape;187;p18"/>
          <p:cNvGrpSpPr/>
          <p:nvPr/>
        </p:nvGrpSpPr>
        <p:grpSpPr>
          <a:xfrm>
            <a:off x="3582582" y="2210968"/>
            <a:ext cx="5056259" cy="1029825"/>
            <a:chOff x="3556000" y="2913323"/>
            <a:chExt cx="5083200" cy="1373100"/>
          </a:xfrm>
        </p:grpSpPr>
        <p:sp>
          <p:nvSpPr>
            <p:cNvPr id="188" name="Google Shape;188;p18"/>
            <p:cNvSpPr/>
            <p:nvPr/>
          </p:nvSpPr>
          <p:spPr>
            <a:xfrm>
              <a:off x="3556000" y="2913323"/>
              <a:ext cx="50832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3556000" y="2913323"/>
              <a:ext cx="50832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0" name="Google Shape;190;p18"/>
          <p:cNvSpPr txBox="1"/>
          <p:nvPr>
            <p:ph idx="1" type="body"/>
          </p:nvPr>
        </p:nvSpPr>
        <p:spPr>
          <a:xfrm>
            <a:off x="457201" y="1197944"/>
            <a:ext cx="2198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1" name="Google Shape;191;p18"/>
          <p:cNvSpPr txBox="1"/>
          <p:nvPr>
            <p:ph idx="2" type="body"/>
          </p:nvPr>
        </p:nvSpPr>
        <p:spPr>
          <a:xfrm>
            <a:off x="457201" y="1775175"/>
            <a:ext cx="219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2" name="Google Shape;192;p18"/>
          <p:cNvSpPr txBox="1"/>
          <p:nvPr>
            <p:ph idx="3" type="body"/>
          </p:nvPr>
        </p:nvSpPr>
        <p:spPr>
          <a:xfrm>
            <a:off x="2746376" y="1197944"/>
            <a:ext cx="276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3" name="Google Shape;193;p18"/>
          <p:cNvSpPr txBox="1"/>
          <p:nvPr>
            <p:ph idx="4" type="body"/>
          </p:nvPr>
        </p:nvSpPr>
        <p:spPr>
          <a:xfrm>
            <a:off x="2746376" y="1775175"/>
            <a:ext cx="276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4" name="Google Shape;194;p18"/>
          <p:cNvSpPr txBox="1"/>
          <p:nvPr>
            <p:ph idx="5" type="body"/>
          </p:nvPr>
        </p:nvSpPr>
        <p:spPr>
          <a:xfrm>
            <a:off x="5611093" y="1197944"/>
            <a:ext cx="302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5" name="Google Shape;195;p18"/>
          <p:cNvSpPr txBox="1"/>
          <p:nvPr>
            <p:ph idx="6" type="body"/>
          </p:nvPr>
        </p:nvSpPr>
        <p:spPr>
          <a:xfrm>
            <a:off x="5611093" y="1775175"/>
            <a:ext cx="30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6" name="Google Shape;196;p18"/>
          <p:cNvSpPr txBox="1"/>
          <p:nvPr>
            <p:ph idx="7" type="body"/>
          </p:nvPr>
        </p:nvSpPr>
        <p:spPr>
          <a:xfrm>
            <a:off x="3582731" y="2283875"/>
            <a:ext cx="5056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7" name="Google Shape;197;p18"/>
          <p:cNvSpPr txBox="1"/>
          <p:nvPr>
            <p:ph idx="8" type="body"/>
          </p:nvPr>
        </p:nvSpPr>
        <p:spPr>
          <a:xfrm>
            <a:off x="3582730" y="2861106"/>
            <a:ext cx="505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8" name="Google Shape;198;p18"/>
          <p:cNvSpPr txBox="1"/>
          <p:nvPr>
            <p:ph idx="9" type="body"/>
          </p:nvPr>
        </p:nvSpPr>
        <p:spPr>
          <a:xfrm>
            <a:off x="457200" y="2283875"/>
            <a:ext cx="303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9" name="Google Shape;199;p18"/>
          <p:cNvSpPr txBox="1"/>
          <p:nvPr>
            <p:ph idx="13" type="body"/>
          </p:nvPr>
        </p:nvSpPr>
        <p:spPr>
          <a:xfrm>
            <a:off x="457200" y="2861106"/>
            <a:ext cx="303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0" name="Google Shape;200;p18"/>
          <p:cNvSpPr txBox="1"/>
          <p:nvPr>
            <p:ph idx="14" type="body"/>
          </p:nvPr>
        </p:nvSpPr>
        <p:spPr>
          <a:xfrm>
            <a:off x="457201" y="3385708"/>
            <a:ext cx="818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1" name="Google Shape;201;p18"/>
          <p:cNvSpPr txBox="1"/>
          <p:nvPr>
            <p:ph idx="15" type="body"/>
          </p:nvPr>
        </p:nvSpPr>
        <p:spPr>
          <a:xfrm>
            <a:off x="457197" y="3962939"/>
            <a:ext cx="818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">
  <p:cSld name="1_Divider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56445" y="0"/>
            <a:ext cx="9206100" cy="51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>
            <a:off x="199388" y="136505"/>
            <a:ext cx="3094330" cy="3472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 rot="10800000">
            <a:off x="-55538" y="3001125"/>
            <a:ext cx="8309492" cy="57462"/>
            <a:chOff x="685800" y="1794746"/>
            <a:chExt cx="7772418" cy="179400"/>
          </a:xfrm>
        </p:grpSpPr>
        <p:sp>
          <p:nvSpPr>
            <p:cNvPr id="24" name="Google Shape;24;p3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958147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958147" y="3255792"/>
            <a:ext cx="7397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pic>
        <p:nvPicPr>
          <p:cNvPr descr="2-line-whitetext-colorshield.png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428" y="4296762"/>
            <a:ext cx="1769928" cy="65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31" name="Google Shape;31;p4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36505"/>
            <a:ext cx="3094330" cy="347289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ctrTitle"/>
          </p:nvPr>
        </p:nvSpPr>
        <p:spPr>
          <a:xfrm>
            <a:off x="958147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958147" y="3255792"/>
            <a:ext cx="7397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 rot="10800000">
            <a:off x="194" y="3001125"/>
            <a:ext cx="8355349" cy="57462"/>
            <a:chOff x="685800" y="1794746"/>
            <a:chExt cx="7772418" cy="179400"/>
          </a:xfrm>
        </p:grpSpPr>
        <p:sp>
          <p:nvSpPr>
            <p:cNvPr id="35" name="Google Shape;35;p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8" name="Google Shape;38;p4"/>
          <p:cNvSpPr/>
          <p:nvPr/>
        </p:nvSpPr>
        <p:spPr>
          <a:xfrm>
            <a:off x="254001" y="4572000"/>
            <a:ext cx="2243700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2-line-bluetext-colorshield.png" id="39" name="Google Shape;39;p4"/>
          <p:cNvPicPr preferRelativeResize="0"/>
          <p:nvPr/>
        </p:nvPicPr>
        <p:blipFill rotWithShape="1">
          <a:blip r:embed="rId3">
            <a:alphaModFix/>
          </a:blip>
          <a:srcRect b="-1905" l="0" r="-160" t="0"/>
          <a:stretch/>
        </p:blipFill>
        <p:spPr>
          <a:xfrm>
            <a:off x="6477238" y="4334928"/>
            <a:ext cx="1529829" cy="56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4" name="Google Shape;44;p5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45" name="Google Shape;45;p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53" name="Google Shape;53;p6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upennwatermark.pdf" id="56" name="Google Shape;56;p6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36505"/>
            <a:ext cx="3092957" cy="3472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2" name="Google Shape;62;p7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63" name="Google Shape;63;p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1-line-bluetext-colorshiel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99000"/>
            <a:ext cx="1628182" cy="3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idx="1" type="body"/>
          </p:nvPr>
        </p:nvSpPr>
        <p:spPr>
          <a:xfrm>
            <a:off x="457200" y="1067992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8"/>
          <p:cNvSpPr txBox="1"/>
          <p:nvPr>
            <p:ph idx="2" type="body"/>
          </p:nvPr>
        </p:nvSpPr>
        <p:spPr>
          <a:xfrm>
            <a:off x="457200" y="1546491"/>
            <a:ext cx="40401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0" name="Google Shape;70;p8"/>
          <p:cNvSpPr txBox="1"/>
          <p:nvPr>
            <p:ph idx="3" type="body"/>
          </p:nvPr>
        </p:nvSpPr>
        <p:spPr>
          <a:xfrm>
            <a:off x="4645026" y="106666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8"/>
          <p:cNvSpPr txBox="1"/>
          <p:nvPr>
            <p:ph idx="4" type="body"/>
          </p:nvPr>
        </p:nvSpPr>
        <p:spPr>
          <a:xfrm>
            <a:off x="4645026" y="1546491"/>
            <a:ext cx="40419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8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75" name="Google Shape;75;p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>
            <p:ph idx="2" type="pic"/>
          </p:nvPr>
        </p:nvSpPr>
        <p:spPr>
          <a:xfrm>
            <a:off x="4811889" y="1066670"/>
            <a:ext cx="3487500" cy="3528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9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9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85" name="Google Shape;85;p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89" name="Google Shape;89;p10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199388" y="136505"/>
            <a:ext cx="3092957" cy="347289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/>
          <p:nvPr>
            <p:ph idx="2" type="pic"/>
          </p:nvPr>
        </p:nvSpPr>
        <p:spPr>
          <a:xfrm>
            <a:off x="4811889" y="1066670"/>
            <a:ext cx="3487500" cy="3528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10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5" name="Google Shape;95;p10"/>
          <p:cNvGrpSpPr/>
          <p:nvPr/>
        </p:nvGrpSpPr>
        <p:grpSpPr>
          <a:xfrm>
            <a:off x="-5079" y="708808"/>
            <a:ext cx="8691895" cy="47487"/>
            <a:chOff x="685800" y="1794746"/>
            <a:chExt cx="7772418" cy="179400"/>
          </a:xfrm>
        </p:grpSpPr>
        <p:sp>
          <p:nvSpPr>
            <p:cNvPr id="96" name="Google Shape;96;p1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30464" y="102970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-line-bluetext-colorshiel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4699000"/>
            <a:ext cx="1628182" cy="3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323520" y="-19089"/>
            <a:ext cx="8229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0" i="0" sz="3600" u="none" cap="none" strike="noStrik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hyperlink" Target="https://www.robots.ox.ac.uk/~vgg/data/dtd/" TargetMode="External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nvidia.com/blog/adapting-p-tuning-to-solve-non-english-downstream-tasks/" TargetMode="External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ctrTitle"/>
          </p:nvPr>
        </p:nvSpPr>
        <p:spPr>
          <a:xfrm>
            <a:off x="958147" y="1073526"/>
            <a:ext cx="73971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Prompting </a:t>
            </a:r>
            <a:br>
              <a:rPr lang="en"/>
            </a:br>
            <a:r>
              <a:rPr b="0" lang="en" sz="2800"/>
              <a:t>(</a:t>
            </a:r>
            <a:r>
              <a:rPr lang="en" sz="2800"/>
              <a:t>CO</a:t>
            </a:r>
            <a:r>
              <a:rPr b="0" lang="en" sz="2800"/>
              <a:t>ntext </a:t>
            </a:r>
            <a:r>
              <a:rPr lang="en" sz="2800"/>
              <a:t>OP</a:t>
            </a:r>
            <a:r>
              <a:rPr b="0" lang="en" sz="2800"/>
              <a:t>timization for Vision-Lang Model)</a:t>
            </a:r>
            <a:endParaRPr b="0" sz="2800"/>
          </a:p>
        </p:txBody>
      </p:sp>
      <p:sp>
        <p:nvSpPr>
          <p:cNvPr id="207" name="Google Shape;207;p19"/>
          <p:cNvSpPr txBox="1"/>
          <p:nvPr>
            <p:ph idx="1" type="subTitle"/>
          </p:nvPr>
        </p:nvSpPr>
        <p:spPr>
          <a:xfrm>
            <a:off x="958150" y="3255804"/>
            <a:ext cx="7397100" cy="100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CoOp, CoCoOp reimplementation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Extension to VQA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CoCoOp (Conditional CoOp)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310150" y="842375"/>
            <a:ext cx="83472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Aim: </a:t>
            </a:r>
            <a:r>
              <a:rPr lang="en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Address critical problem of CoOp: learned context is </a:t>
            </a:r>
            <a:r>
              <a:rPr b="1" lang="en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not</a:t>
            </a:r>
            <a:r>
              <a:rPr lang="en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1" lang="en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generalizable to wider unseen classes </a:t>
            </a:r>
            <a:r>
              <a:rPr lang="en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within the same dataset. </a:t>
            </a:r>
            <a:r>
              <a:rPr lang="en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rPr>
              <a:t>[suggesting that CoOp overfits base classes observed during training]</a:t>
            </a:r>
            <a:endParaRPr>
              <a:solidFill>
                <a:srgbClr val="88889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3">
            <a:alphaModFix/>
          </a:blip>
          <a:srcRect b="35620" l="3057" r="2850" t="0"/>
          <a:stretch/>
        </p:blipFill>
        <p:spPr>
          <a:xfrm>
            <a:off x="2366400" y="1578300"/>
            <a:ext cx="6777599" cy="32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144225" y="2041050"/>
            <a:ext cx="2123100" cy="201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L</a:t>
            </a:r>
            <a:r>
              <a:rPr lang="en" sz="12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earn a lightweight neural network to generate for each image an input-conditional token (vector).</a:t>
            </a:r>
            <a:endParaRPr sz="12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rPr>
              <a:t>Optimized to characterize each instance (more robust to class shift) rather than to serve only for some specific classes.</a:t>
            </a:r>
            <a:endParaRPr sz="1200">
              <a:solidFill>
                <a:srgbClr val="88889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144225" y="1873625"/>
            <a:ext cx="900900" cy="23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Idea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ctrTitle"/>
          </p:nvPr>
        </p:nvSpPr>
        <p:spPr>
          <a:xfrm>
            <a:off x="958147" y="1073526"/>
            <a:ext cx="73971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ctrTitle"/>
          </p:nvPr>
        </p:nvSpPr>
        <p:spPr>
          <a:xfrm>
            <a:off x="958147" y="1073526"/>
            <a:ext cx="73971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0" y="0"/>
            <a:ext cx="2197800" cy="513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Reimplementation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430475" y="902375"/>
            <a:ext cx="8229600" cy="11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500"/>
              <a:t>Unified Context</a:t>
            </a:r>
            <a:r>
              <a:rPr lang="en" sz="1500"/>
              <a:t>: shares the same context with all classes</a:t>
            </a:r>
            <a:endParaRPr sz="15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400"/>
              <a:t>t = [V]</a:t>
            </a:r>
            <a:r>
              <a:rPr baseline="-25000" lang="en" sz="1400"/>
              <a:t>1</a:t>
            </a:r>
            <a:r>
              <a:rPr lang="en" sz="1400"/>
              <a:t> [V]</a:t>
            </a:r>
            <a:r>
              <a:rPr baseline="-25000" lang="en" sz="1400"/>
              <a:t>2</a:t>
            </a:r>
            <a:r>
              <a:rPr lang="en" sz="1400"/>
              <a:t> . . . [V]</a:t>
            </a:r>
            <a:r>
              <a:rPr baseline="-25000" lang="en" sz="1400"/>
              <a:t>M</a:t>
            </a:r>
            <a:r>
              <a:rPr lang="en" sz="1400"/>
              <a:t> [CLASS], (2)</a:t>
            </a:r>
            <a:endParaRPr sz="14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400"/>
              <a:t>where each [V]</a:t>
            </a:r>
            <a:r>
              <a:rPr baseline="-25000" lang="en" sz="1400"/>
              <a:t>m</a:t>
            </a:r>
            <a:r>
              <a:rPr lang="en" sz="1400"/>
              <a:t> (m ∈ {1,...,M}) is a vector with the same dimension as word embeddings </a:t>
            </a:r>
            <a:endParaRPr sz="1400"/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6081" l="1030" r="54154" t="50385"/>
          <a:stretch/>
        </p:blipFill>
        <p:spPr>
          <a:xfrm>
            <a:off x="4855400" y="2736400"/>
            <a:ext cx="3910922" cy="145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31"/>
          <p:cNvPicPr preferRelativeResize="0"/>
          <p:nvPr/>
        </p:nvPicPr>
        <p:blipFill rotWithShape="1">
          <a:blip r:embed="rId3">
            <a:alphaModFix/>
          </a:blip>
          <a:srcRect b="56468" l="49586" r="862" t="1985"/>
          <a:stretch/>
        </p:blipFill>
        <p:spPr>
          <a:xfrm>
            <a:off x="324225" y="2736400"/>
            <a:ext cx="4531174" cy="145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31"/>
          <p:cNvSpPr txBox="1"/>
          <p:nvPr/>
        </p:nvSpPr>
        <p:spPr>
          <a:xfrm>
            <a:off x="2810400" y="2219775"/>
            <a:ext cx="35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Original CoOp paper results</a:t>
            </a:r>
            <a:endParaRPr sz="1800">
              <a:solidFill>
                <a:schemeClr val="accent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7474675" y="4251700"/>
            <a:ext cx="625200" cy="307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ill Sans"/>
                <a:ea typeface="Gill Sans"/>
                <a:cs typeface="Gill Sans"/>
                <a:sym typeface="Gill Sans"/>
              </a:rPr>
              <a:t>ZeroShot</a:t>
            </a:r>
            <a:endParaRPr sz="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8141125" y="4251700"/>
            <a:ext cx="625200" cy="307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ill Sans"/>
                <a:ea typeface="Gill Sans"/>
                <a:cs typeface="Gill Sans"/>
                <a:sym typeface="Gill Sans"/>
              </a:rPr>
              <a:t>CoOp</a:t>
            </a:r>
            <a:endParaRPr sz="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>
            <p:ph idx="3" type="body"/>
          </p:nvPr>
        </p:nvSpPr>
        <p:spPr>
          <a:xfrm>
            <a:off x="457200" y="1066549"/>
            <a:ext cx="4040100" cy="352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</a:pPr>
            <a:r>
              <a:rPr lang="en">
                <a:solidFill>
                  <a:schemeClr val="accent3"/>
                </a:solidFill>
              </a:rPr>
              <a:t>Baselines:</a:t>
            </a:r>
            <a:endParaRPr>
              <a:solidFill>
                <a:schemeClr val="accent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Zero-Shot </a:t>
            </a:r>
            <a:br>
              <a:rPr lang="en"/>
            </a:br>
            <a:r>
              <a:rPr lang="en" sz="1600">
                <a:solidFill>
                  <a:srgbClr val="A5A5A5"/>
                </a:solidFill>
              </a:rPr>
              <a:t>(CLIP)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Linear Probe </a:t>
            </a:r>
            <a:br>
              <a:rPr lang="en"/>
            </a:br>
            <a:r>
              <a:rPr lang="en" sz="1600">
                <a:solidFill>
                  <a:srgbClr val="A5A5A5"/>
                </a:solidFill>
              </a:rPr>
              <a:t>(CLIP + Logistic Classifier)</a:t>
            </a:r>
            <a:endParaRPr sz="1600">
              <a:solidFill>
                <a:srgbClr val="A5A5A5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5A5A5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</a:pPr>
            <a:r>
              <a:rPr lang="en">
                <a:solidFill>
                  <a:schemeClr val="accent3"/>
                </a:solidFill>
              </a:rPr>
              <a:t>Models</a:t>
            </a:r>
            <a:endParaRPr>
              <a:solidFill>
                <a:schemeClr val="accent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–"/>
            </a:pPr>
            <a:r>
              <a:rPr lang="en">
                <a:solidFill>
                  <a:schemeClr val="accent3"/>
                </a:solidFill>
              </a:rPr>
              <a:t>CoOp:</a:t>
            </a:r>
            <a:endParaRPr>
              <a:solidFill>
                <a:schemeClr val="accent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CLIP + Context</a:t>
            </a:r>
            <a:br>
              <a:rPr lang="en"/>
            </a:b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>
                <a:solidFill>
                  <a:schemeClr val="accent3"/>
                </a:solidFill>
              </a:rPr>
              <a:t>CoCoOp: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CLIP + </a:t>
            </a:r>
            <a:br>
              <a:rPr lang="en"/>
            </a:br>
            <a:r>
              <a:rPr lang="en"/>
              <a:t>(Image conditioned Context)</a:t>
            </a:r>
            <a:endParaRPr/>
          </a:p>
        </p:txBody>
      </p:sp>
      <p:sp>
        <p:nvSpPr>
          <p:cNvPr id="305" name="Google Shape;305;p3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306" name="Google Shape;306;p32"/>
          <p:cNvSpPr txBox="1"/>
          <p:nvPr>
            <p:ph idx="3" type="body"/>
          </p:nvPr>
        </p:nvSpPr>
        <p:spPr>
          <a:xfrm>
            <a:off x="4780250" y="1066549"/>
            <a:ext cx="4040100" cy="352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</a:pPr>
            <a:r>
              <a:rPr lang="en">
                <a:solidFill>
                  <a:schemeClr val="accent3"/>
                </a:solidFill>
              </a:rPr>
              <a:t>Experiments</a:t>
            </a:r>
            <a:endParaRPr>
              <a:solidFill>
                <a:schemeClr val="accent3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Performance on 4 datasets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Different context size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Different CLIP base models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Generalisation power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Performance on unseen classes</a:t>
            </a:r>
            <a:endParaRPr/>
          </a:p>
        </p:txBody>
      </p:sp>
      <p:cxnSp>
        <p:nvCxnSpPr>
          <p:cNvPr id="307" name="Google Shape;307;p32"/>
          <p:cNvCxnSpPr/>
          <p:nvPr/>
        </p:nvCxnSpPr>
        <p:spPr>
          <a:xfrm>
            <a:off x="4684100" y="990875"/>
            <a:ext cx="18000" cy="3882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465844" y="231431"/>
            <a:ext cx="8220900" cy="45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en"/>
              <a:t>Results: Baselines + CoOp</a:t>
            </a:r>
            <a:endParaRPr/>
          </a:p>
        </p:txBody>
      </p:sp>
      <p:grpSp>
        <p:nvGrpSpPr>
          <p:cNvPr id="313" name="Google Shape;313;p33"/>
          <p:cNvGrpSpPr/>
          <p:nvPr/>
        </p:nvGrpSpPr>
        <p:grpSpPr>
          <a:xfrm>
            <a:off x="-219" y="2298652"/>
            <a:ext cx="9144434" cy="2169296"/>
            <a:chOff x="119988" y="1071400"/>
            <a:chExt cx="8904025" cy="1972625"/>
          </a:xfrm>
        </p:grpSpPr>
        <p:pic>
          <p:nvPicPr>
            <p:cNvPr id="314" name="Google Shape;31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988" y="1071400"/>
              <a:ext cx="3026986" cy="197262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15" name="Google Shape;315;p33"/>
            <p:cNvPicPr preferRelativeResize="0"/>
            <p:nvPr/>
          </p:nvPicPr>
          <p:blipFill rotWithShape="1">
            <a:blip r:embed="rId4">
              <a:alphaModFix/>
            </a:blip>
            <a:srcRect b="0" l="3119" r="0" t="0"/>
            <a:stretch/>
          </p:blipFill>
          <p:spPr>
            <a:xfrm>
              <a:off x="3146962" y="1071400"/>
              <a:ext cx="2938525" cy="197262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16" name="Google Shape;316;p33"/>
            <p:cNvPicPr preferRelativeResize="0"/>
            <p:nvPr/>
          </p:nvPicPr>
          <p:blipFill rotWithShape="1">
            <a:blip r:embed="rId5">
              <a:alphaModFix/>
            </a:blip>
            <a:srcRect b="0" l="3119" r="0" t="0"/>
            <a:stretch/>
          </p:blipFill>
          <p:spPr>
            <a:xfrm>
              <a:off x="6085487" y="1078775"/>
              <a:ext cx="2938525" cy="1957875"/>
            </a:xfrm>
            <a:prstGeom prst="rect">
              <a:avLst/>
            </a:prstGeom>
            <a:noFill/>
            <a:ln cap="flat" cmpd="sng" w="9525">
              <a:solidFill>
                <a:srgbClr val="00144D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17" name="Google Shape;317;p33"/>
          <p:cNvSpPr txBox="1"/>
          <p:nvPr/>
        </p:nvSpPr>
        <p:spPr>
          <a:xfrm>
            <a:off x="1155625" y="1036550"/>
            <a:ext cx="3184200" cy="12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Learnable context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Global prompt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Position: End of the prompt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Context size = 16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Random normal initialisation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0" y="4527900"/>
            <a:ext cx="3071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OxfordFlowers Dataset - </a:t>
            </a:r>
            <a:br>
              <a:rPr lang="en"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latin typeface="Gill Sans"/>
                <a:ea typeface="Gill Sans"/>
                <a:cs typeface="Gill Sans"/>
                <a:sym typeface="Gill Sans"/>
              </a:rPr>
              <a:t>102 Categories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3040750" y="4527900"/>
            <a:ext cx="3071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Food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 Dataset - </a:t>
            </a:r>
            <a:br>
              <a:rPr lang="en"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latin typeface="Gill Sans"/>
                <a:ea typeface="Gill Sans"/>
                <a:cs typeface="Gill Sans"/>
                <a:sym typeface="Gill Sans"/>
              </a:rPr>
              <a:t>101 Categories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6073125" y="4527900"/>
            <a:ext cx="3071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OxfordPet Dataset - </a:t>
            </a:r>
            <a:br>
              <a:rPr lang="en"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latin typeface="Gill Sans"/>
                <a:ea typeface="Gill Sans"/>
                <a:cs typeface="Gill Sans"/>
                <a:sym typeface="Gill Sans"/>
              </a:rPr>
              <a:t>37 Categories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5325550" y="1036538"/>
            <a:ext cx="31842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Other Parameters: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CLIP Base model RN50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Optimizer: SGD, LR: 1e-3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-9233" y="543533"/>
            <a:ext cx="1936800" cy="45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Fine Grained Datasets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 amt="31000"/>
          </a:blip>
          <a:srcRect b="23059" l="0" r="0" t="0"/>
          <a:stretch/>
        </p:blipFill>
        <p:spPr>
          <a:xfrm>
            <a:off x="0" y="-1"/>
            <a:ext cx="9144003" cy="25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/>
          <p:nvPr/>
        </p:nvSpPr>
        <p:spPr>
          <a:xfrm>
            <a:off x="0" y="2441125"/>
            <a:ext cx="9144000" cy="270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6299825" y="2120000"/>
            <a:ext cx="25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216825" y="312450"/>
            <a:ext cx="3602400" cy="908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Describable Textures Dataset</a:t>
            </a:r>
            <a:endParaRPr sz="1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442025" y="2902250"/>
            <a:ext cx="353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Dataset with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47 categories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Generally difficult to classify using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Pre-trained models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Needs engineered prompt for better performance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207825" y="185875"/>
            <a:ext cx="2080200" cy="523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Specialized task</a:t>
            </a:r>
            <a:endParaRPr sz="16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475" y="1954725"/>
            <a:ext cx="4650875" cy="2983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/>
          <p:nvPr/>
        </p:nvSpPr>
        <p:spPr>
          <a:xfrm>
            <a:off x="75375" y="75438"/>
            <a:ext cx="8958600" cy="2496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360" l="0" r="0" t="359"/>
          <a:stretch/>
        </p:blipFill>
        <p:spPr>
          <a:xfrm>
            <a:off x="271575" y="186113"/>
            <a:ext cx="3601450" cy="2274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35"/>
          <p:cNvSpPr txBox="1"/>
          <p:nvPr/>
        </p:nvSpPr>
        <p:spPr>
          <a:xfrm>
            <a:off x="4206675" y="625500"/>
            <a:ext cx="410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Advanced backbones perform better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Comparing RN50 vs ViT32</a:t>
            </a:r>
            <a:endParaRPr>
              <a:solidFill>
                <a:schemeClr val="accent3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mproved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 performance when using ViT as base CLIP model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75375" y="2637700"/>
            <a:ext cx="8958600" cy="2427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5"/>
          <p:cNvSpPr txBox="1"/>
          <p:nvPr/>
        </p:nvSpPr>
        <p:spPr>
          <a:xfrm>
            <a:off x="6391450" y="3363763"/>
            <a:ext cx="256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Varying Context - size </a:t>
            </a:r>
            <a:endParaRPr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Change in performance %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More context - better for more classes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3" name="Google Shape;343;p35"/>
          <p:cNvPicPr preferRelativeResize="0"/>
          <p:nvPr/>
        </p:nvPicPr>
        <p:blipFill rotWithShape="1">
          <a:blip r:embed="rId4">
            <a:alphaModFix/>
          </a:blip>
          <a:srcRect b="0" l="823" r="0" t="0"/>
          <a:stretch/>
        </p:blipFill>
        <p:spPr>
          <a:xfrm>
            <a:off x="199500" y="2876450"/>
            <a:ext cx="3097374" cy="198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5">
            <a:alphaModFix/>
          </a:blip>
          <a:srcRect b="0" l="3278" r="0" t="0"/>
          <a:stretch/>
        </p:blipFill>
        <p:spPr>
          <a:xfrm>
            <a:off x="3296875" y="2876450"/>
            <a:ext cx="3042485" cy="19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/>
          <p:nvPr/>
        </p:nvSpPr>
        <p:spPr>
          <a:xfrm>
            <a:off x="4572000" y="94200"/>
            <a:ext cx="4220100" cy="4955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682E8"/>
              </a:gs>
              <a:gs pos="100000">
                <a:srgbClr val="073A6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284400" y="122400"/>
            <a:ext cx="4287600" cy="4898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268F"/>
              </a:gs>
              <a:gs pos="100000">
                <a:srgbClr val="01040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708850"/>
            <a:ext cx="3823600" cy="2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250" y="713963"/>
            <a:ext cx="3823600" cy="250124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 txBox="1"/>
          <p:nvPr/>
        </p:nvSpPr>
        <p:spPr>
          <a:xfrm>
            <a:off x="676188" y="3468050"/>
            <a:ext cx="350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CoCoOp lags in base classes by ~5%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But this loss in accuracy gives better generalisation power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Google Shape;354;p36"/>
          <p:cNvSpPr txBox="1"/>
          <p:nvPr/>
        </p:nvSpPr>
        <p:spPr>
          <a:xfrm>
            <a:off x="4930050" y="3567125"/>
            <a:ext cx="350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CoCoOp generalisation power is high 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Training on n-x classes and testing on x unseen classes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5" name="Google Shape;355;p36"/>
          <p:cNvSpPr/>
          <p:nvPr/>
        </p:nvSpPr>
        <p:spPr>
          <a:xfrm>
            <a:off x="3603592" y="5433"/>
            <a:ext cx="1936800" cy="455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CoOp vs CoCoOp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idx="1" type="body"/>
          </p:nvPr>
        </p:nvSpPr>
        <p:spPr>
          <a:xfrm>
            <a:off x="457200" y="993069"/>
            <a:ext cx="4040100" cy="479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Comparing performance </a:t>
            </a:r>
            <a:endParaRPr/>
          </a:p>
        </p:txBody>
      </p:sp>
      <p:sp>
        <p:nvSpPr>
          <p:cNvPr id="361" name="Google Shape;361;p37"/>
          <p:cNvSpPr txBox="1"/>
          <p:nvPr>
            <p:ph idx="3" type="body"/>
          </p:nvPr>
        </p:nvSpPr>
        <p:spPr>
          <a:xfrm>
            <a:off x="457200" y="1603400"/>
            <a:ext cx="4040100" cy="299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Using dataset DTD - difficult to classify by CLIP</a:t>
            </a:r>
            <a:endParaRPr sz="18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Keeping all parameters constant </a:t>
            </a:r>
            <a:br>
              <a:rPr lang="en" sz="1800"/>
            </a:br>
            <a:r>
              <a:rPr lang="en" sz="1600"/>
              <a:t>(default parameters from GitHub)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Conclusion: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Using Adapters is really efficient - fast to train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But hyper-parameter tuning is tough!</a:t>
            </a:r>
            <a:endParaRPr sz="1800"/>
          </a:p>
        </p:txBody>
      </p:sp>
      <p:sp>
        <p:nvSpPr>
          <p:cNvPr id="362" name="Google Shape;362;p37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 Adapters</a:t>
            </a:r>
            <a:endParaRPr/>
          </a:p>
        </p:txBody>
      </p:sp>
      <p:pic>
        <p:nvPicPr>
          <p:cNvPr id="363" name="Google Shape;3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109" y="1472775"/>
            <a:ext cx="4227235" cy="2747401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Methods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Experiments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Reimplementation: Image Classification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Extension: VQA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type="ctrTitle"/>
          </p:nvPr>
        </p:nvSpPr>
        <p:spPr>
          <a:xfrm>
            <a:off x="958148" y="1073525"/>
            <a:ext cx="35637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VQA</a:t>
            </a:r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 rotWithShape="1">
          <a:blip r:embed="rId3">
            <a:alphaModFix/>
          </a:blip>
          <a:srcRect b="0" l="35703" r="0" t="0"/>
          <a:stretch/>
        </p:blipFill>
        <p:spPr>
          <a:xfrm>
            <a:off x="4229737" y="3246900"/>
            <a:ext cx="4674826" cy="16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0" name="Google Shape;370;p38"/>
          <p:cNvPicPr preferRelativeResize="0"/>
          <p:nvPr/>
        </p:nvPicPr>
        <p:blipFill rotWithShape="1">
          <a:blip r:embed="rId3">
            <a:alphaModFix/>
          </a:blip>
          <a:srcRect b="0" l="0" r="67297" t="0"/>
          <a:stretch/>
        </p:blipFill>
        <p:spPr>
          <a:xfrm>
            <a:off x="5378263" y="1267925"/>
            <a:ext cx="2377750" cy="16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1" name="Google Shape;371;p38"/>
          <p:cNvSpPr/>
          <p:nvPr/>
        </p:nvSpPr>
        <p:spPr>
          <a:xfrm>
            <a:off x="0" y="0"/>
            <a:ext cx="1972800" cy="513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Extension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idx="3" type="body"/>
          </p:nvPr>
        </p:nvSpPr>
        <p:spPr>
          <a:xfrm>
            <a:off x="457200" y="1066550"/>
            <a:ext cx="8082600" cy="352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VQA (Visual Question Answering) can be technically considered as a classification problem given a fixed range of answer choices.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Extend CoOp &amp; CoCoOp to VQA by adding the Question tokens in front of the context vectors.</a:t>
            </a:r>
            <a:endParaRPr/>
          </a:p>
          <a:p>
            <a:pPr indent="-32575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2 versions of CoCoOp for VQA:</a:t>
            </a:r>
            <a:endParaRPr/>
          </a:p>
          <a:p>
            <a:pPr indent="-31496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Conditioned on image</a:t>
            </a:r>
            <a:endParaRPr/>
          </a:p>
          <a:p>
            <a:pPr indent="-31496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Conditioned on image + question (could not test this yet due to time and resource limit)</a:t>
            </a:r>
            <a:endParaRPr/>
          </a:p>
        </p:txBody>
      </p:sp>
      <p:sp>
        <p:nvSpPr>
          <p:cNvPr id="377" name="Google Shape;377;p3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idx="3" type="body"/>
          </p:nvPr>
        </p:nvSpPr>
        <p:spPr>
          <a:xfrm>
            <a:off x="457200" y="1066550"/>
            <a:ext cx="8082600" cy="352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Dataset: GQA (Question Answering on Image Scene Graphs)</a:t>
            </a:r>
            <a:endParaRPr/>
          </a:p>
          <a:p>
            <a:pPr indent="-30861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There are 5 question types and only 2 of which have</a:t>
            </a:r>
            <a:r>
              <a:rPr lang="en"/>
              <a:t> constrained range of classes: </a:t>
            </a:r>
            <a:r>
              <a:rPr lang="en"/>
              <a:t>Verify &amp; Logical</a:t>
            </a:r>
            <a:endParaRPr/>
          </a:p>
          <a:p>
            <a:pPr indent="-30861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Randomly select 1000 samples from each type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Baselines:</a:t>
            </a:r>
            <a:endParaRPr/>
          </a:p>
          <a:p>
            <a:pPr indent="-30861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CLIP 0-shot (text = question + answer, no prompt engineering)</a:t>
            </a:r>
            <a:endParaRPr/>
          </a:p>
          <a:p>
            <a:pPr indent="-30861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BLIP-2 0-shot (current SOTA VQA model)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Implementation challenge:</a:t>
            </a:r>
            <a:endParaRPr/>
          </a:p>
          <a:p>
            <a:pPr indent="-30861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With the addition of question embeddings for each sample, it is not possible to fix the prefix/suffix embeddings of the context vectors beforehand. </a:t>
            </a:r>
            <a:br>
              <a:rPr lang="en"/>
            </a:br>
            <a:r>
              <a:rPr lang="en">
                <a:solidFill>
                  <a:srgbClr val="999999"/>
                </a:solidFill>
              </a:rPr>
              <a:t>[Need to do this per batch at each forward step -&gt; potential drop in efficiency?]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3" name="Google Shape;383;p4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89" name="Google Shape;3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50" y="1249929"/>
            <a:ext cx="3951126" cy="25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425" y="1307857"/>
            <a:ext cx="3951126" cy="252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/>
        </p:nvSpPr>
        <p:spPr>
          <a:xfrm>
            <a:off x="1083350" y="3890600"/>
            <a:ext cx="24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Verify Questions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5494838" y="3986475"/>
            <a:ext cx="24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Logical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 Questions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98" name="Google Shape;398;p42"/>
          <p:cNvSpPr txBox="1"/>
          <p:nvPr>
            <p:ph idx="4294967295" type="body"/>
          </p:nvPr>
        </p:nvSpPr>
        <p:spPr>
          <a:xfrm>
            <a:off x="383650" y="894925"/>
            <a:ext cx="8082600" cy="38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5306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CoOp &amp; CoCoOp can be applied to VQA just like image classification.</a:t>
            </a:r>
            <a:endParaRPr/>
          </a:p>
          <a:p>
            <a:pPr indent="-3530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CoCoOp performs better than CoOp.</a:t>
            </a:r>
            <a:endParaRPr/>
          </a:p>
          <a:p>
            <a:pPr indent="-3530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Perform </a:t>
            </a:r>
            <a:endParaRPr/>
          </a:p>
          <a:p>
            <a:pPr indent="-33528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better with more shots in few-shot learning.</a:t>
            </a:r>
            <a:endParaRPr/>
          </a:p>
          <a:p>
            <a:pPr indent="-33528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worse than CLIP baseline with only 2 shots possibly due to overfitting.</a:t>
            </a:r>
            <a:endParaRPr/>
          </a:p>
          <a:p>
            <a:pPr indent="-33528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worse than BLIP-2 at the moment, which is expected since the base model CLIP is intrinsically worse than BLIP-2. </a:t>
            </a:r>
            <a:br>
              <a:rPr lang="en"/>
            </a:br>
            <a:r>
              <a:rPr lang="en">
                <a:solidFill>
                  <a:srgbClr val="999999"/>
                </a:solidFill>
              </a:rPr>
              <a:t>[Changing the base model to BLIP-2 might lead to a better performance?]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/>
          <p:nvPr>
            <p:ph type="ctrTitle"/>
          </p:nvPr>
        </p:nvSpPr>
        <p:spPr>
          <a:xfrm>
            <a:off x="958147" y="1073526"/>
            <a:ext cx="73971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ctrTitle"/>
          </p:nvPr>
        </p:nvSpPr>
        <p:spPr>
          <a:xfrm>
            <a:off x="958147" y="1073526"/>
            <a:ext cx="73971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202050" y="0"/>
            <a:ext cx="8607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CLIP - Contrastive Language-Image Pre-training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4" name="Google Shape;224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05" l="-231" r="-231" t="0"/>
          <a:stretch/>
        </p:blipFill>
        <p:spPr>
          <a:xfrm>
            <a:off x="0" y="810900"/>
            <a:ext cx="9144003" cy="3521700"/>
          </a:xfrm>
          <a:prstGeom prst="rect">
            <a:avLst/>
          </a:prstGeom>
        </p:spPr>
      </p:pic>
      <p:sp>
        <p:nvSpPr>
          <p:cNvPr id="225" name="Google Shape;225;p22"/>
          <p:cNvSpPr txBox="1"/>
          <p:nvPr/>
        </p:nvSpPr>
        <p:spPr>
          <a:xfrm>
            <a:off x="2125825" y="910000"/>
            <a:ext cx="1639500" cy="692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V</a:t>
            </a:r>
            <a:r>
              <a:rPr lang="en" sz="10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ision-language pre-training aligns images and texts in a common feature space</a:t>
            </a:r>
            <a:endParaRPr sz="1000"/>
          </a:p>
        </p:txBody>
      </p:sp>
      <p:sp>
        <p:nvSpPr>
          <p:cNvPr id="226" name="Google Shape;226;p22"/>
          <p:cNvSpPr txBox="1"/>
          <p:nvPr/>
        </p:nvSpPr>
        <p:spPr>
          <a:xfrm>
            <a:off x="5476000" y="2305475"/>
            <a:ext cx="1442100" cy="338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Use Prompts to predict</a:t>
            </a:r>
            <a:endParaRPr sz="1000"/>
          </a:p>
        </p:txBody>
      </p:sp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0" y="4413850"/>
            <a:ext cx="9144000" cy="693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lt2"/>
                </a:solidFill>
              </a:rPr>
              <a:t>Why use clip for visual tasks</a:t>
            </a:r>
            <a:r>
              <a:rPr lang="en">
                <a:solidFill>
                  <a:schemeClr val="lt2"/>
                </a:solidFill>
              </a:rPr>
              <a:t>: categories often have a textual form, such as “goldfish” or “toilet paper,” they will be converted into discrete labels just for easing the computation of the cross-entropy loss, leaving the semantics encapsulated in texts largely unexploited.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Learning</a:t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2307975" y="4820400"/>
            <a:ext cx="683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Credits</a:t>
            </a:r>
            <a:endParaRPr sz="1000">
              <a:solidFill>
                <a:srgbClr val="9999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34" name="Google Shape;234;p23"/>
          <p:cNvGrpSpPr/>
          <p:nvPr/>
        </p:nvGrpSpPr>
        <p:grpSpPr>
          <a:xfrm>
            <a:off x="1344075" y="785588"/>
            <a:ext cx="6455839" cy="3958299"/>
            <a:chOff x="1902975" y="862113"/>
            <a:chExt cx="6455839" cy="3958299"/>
          </a:xfrm>
        </p:grpSpPr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35934" y="862113"/>
              <a:ext cx="6122880" cy="3958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3"/>
            <p:cNvSpPr/>
            <p:nvPr/>
          </p:nvSpPr>
          <p:spPr>
            <a:xfrm rot="-5400000">
              <a:off x="1163325" y="1634350"/>
              <a:ext cx="1884300" cy="4050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</a:rPr>
                <a:t>Hard Prompt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 rot="-5400000">
              <a:off x="1165125" y="3642675"/>
              <a:ext cx="1880700" cy="4050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</a:rPr>
                <a:t>Soft</a:t>
              </a:r>
              <a:r>
                <a:rPr b="1" lang="en">
                  <a:solidFill>
                    <a:schemeClr val="lt1"/>
                  </a:solidFill>
                </a:rPr>
                <a:t> Prompt</a:t>
              </a:r>
              <a:endParaRPr b="1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650" y="152400"/>
            <a:ext cx="475900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297275" y="225200"/>
            <a:ext cx="4503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Why use Soft Prompting?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469475" y="1038025"/>
            <a:ext cx="41595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Prompt Engineering is hard!</a:t>
            </a:r>
            <a:endParaRPr sz="2000">
              <a:solidFill>
                <a:schemeClr val="accent3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F</a:t>
            </a: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or CLIP, the text input - prompt, plays a key role in downstream datasets.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CLIP </a:t>
            </a: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performs</a:t>
            </a: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 poorly on some downstream </a:t>
            </a: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classifications.</a:t>
            </a: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Automatically learn prompts via gradient descent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4917925" y="4758600"/>
            <a:ext cx="378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CLIP Zero Shot performance </a:t>
            </a:r>
            <a:endParaRPr sz="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805613" y="1683950"/>
            <a:ext cx="4208100" cy="23013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Vision-Language Models: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4130288" y="1683950"/>
            <a:ext cx="4208100" cy="2301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Learning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Probing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</a:t>
            </a:r>
            <a:r>
              <a:rPr lang="en"/>
              <a:t>Optimization</a:t>
            </a:r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4217700" y="2634500"/>
            <a:ext cx="7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CoOp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ctrTitle"/>
          </p:nvPr>
        </p:nvSpPr>
        <p:spPr>
          <a:xfrm>
            <a:off x="958147" y="1073526"/>
            <a:ext cx="7397100" cy="174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CoOp (Context Optimization)</a:t>
            </a:r>
            <a:endParaRPr/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0" l="2248" r="5620" t="0"/>
          <a:stretch/>
        </p:blipFill>
        <p:spPr>
          <a:xfrm>
            <a:off x="355200" y="1840425"/>
            <a:ext cx="7111622" cy="33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7193875" y="1941950"/>
            <a:ext cx="1878000" cy="1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G</a:t>
            </a:r>
            <a:r>
              <a:rPr lang="en" sz="12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radients are back-propagated via text encoder</a:t>
            </a:r>
            <a:endParaRPr sz="12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Helps distil rich knowledge for learning task-relevant context.</a:t>
            </a:r>
            <a:endParaRPr sz="12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310150" y="842375"/>
            <a:ext cx="8347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Aim: </a:t>
            </a:r>
            <a:r>
              <a:rPr lang="en" sz="15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Automate prompt engineering, specifically for pre-trained vision-language models. </a:t>
            </a:r>
            <a:endParaRPr sz="15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odel a prompt’s context words with learnable vectors, which could be initialized with either random values or pre-trained word embeddings</a:t>
            </a:r>
            <a:endParaRPr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67" name="Google Shape;267;p27"/>
          <p:cNvCxnSpPr/>
          <p:nvPr/>
        </p:nvCxnSpPr>
        <p:spPr>
          <a:xfrm flipH="1">
            <a:off x="4693025" y="2129000"/>
            <a:ext cx="2504100" cy="2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7"/>
          <p:cNvSpPr/>
          <p:nvPr/>
        </p:nvSpPr>
        <p:spPr>
          <a:xfrm>
            <a:off x="8170975" y="1840425"/>
            <a:ext cx="900900" cy="23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Train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